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DEE016-1424-49E9-9DD0-CB8E02FA5D2B}" v="165" dt="2022-06-20T14:12:26.2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95" autoAdjust="0"/>
    <p:restoredTop sz="94660"/>
  </p:normalViewPr>
  <p:slideViewPr>
    <p:cSldViewPr snapToGrid="0">
      <p:cViewPr varScale="1">
        <p:scale>
          <a:sx n="88" d="100"/>
          <a:sy n="88" d="100"/>
        </p:scale>
        <p:origin x="-466" y="-7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pl-PL"/>
              <a:t>Kliknij, aby edytować styl</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2061D361-9D60-461C-8E54-D905A9F7DDF3}" type="datetimeFigureOut">
              <a:rPr lang="pl-PL" smtClean="0"/>
              <a:pPr/>
              <a:t>22.06.2022</a:t>
            </a:fld>
            <a:endParaRPr lang="pl-PL"/>
          </a:p>
        </p:txBody>
      </p:sp>
      <p:sp>
        <p:nvSpPr>
          <p:cNvPr id="5" name="Footer Placeholder 4"/>
          <p:cNvSpPr>
            <a:spLocks noGrp="1"/>
          </p:cNvSpPr>
          <p:nvPr>
            <p:ph type="ftr" sz="quarter" idx="11"/>
          </p:nvPr>
        </p:nvSpPr>
        <p:spPr>
          <a:xfrm>
            <a:off x="1371600" y="4323845"/>
            <a:ext cx="6400800" cy="365125"/>
          </a:xfrm>
        </p:spPr>
        <p:txBody>
          <a:bodyPr/>
          <a:lstStyle/>
          <a:p>
            <a:endParaRPr lang="pl-PL"/>
          </a:p>
        </p:txBody>
      </p:sp>
      <p:sp>
        <p:nvSpPr>
          <p:cNvPr id="6" name="Slide Number Placeholder 5"/>
          <p:cNvSpPr>
            <a:spLocks noGrp="1"/>
          </p:cNvSpPr>
          <p:nvPr>
            <p:ph type="sldNum" sz="quarter" idx="12"/>
          </p:nvPr>
        </p:nvSpPr>
        <p:spPr>
          <a:xfrm>
            <a:off x="8077200" y="1430866"/>
            <a:ext cx="2743200" cy="365125"/>
          </a:xfrm>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1671557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raz panoramiczny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pl-PL"/>
              <a:t>Kliknij, aby edytować styl</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3887073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ytuł i podpis">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pl-PL"/>
              <a:t>Kliknij, aby edytować styl</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a:xfrm>
            <a:off x="685800" y="379941"/>
            <a:ext cx="6991492" cy="365125"/>
          </a:xfrm>
        </p:spPr>
        <p:txBody>
          <a:bodyPr/>
          <a:lstStyle/>
          <a:p>
            <a:endParaRPr lang="pl-PL"/>
          </a:p>
        </p:txBody>
      </p:sp>
      <p:sp>
        <p:nvSpPr>
          <p:cNvPr id="7" name="Slide Number Placeholder 6"/>
          <p:cNvSpPr>
            <a:spLocks noGrp="1"/>
          </p:cNvSpPr>
          <p:nvPr>
            <p:ph type="sldNum" sz="quarter" idx="12"/>
          </p:nvPr>
        </p:nvSpPr>
        <p:spPr>
          <a:xfrm>
            <a:off x="10862452" y="381000"/>
            <a:ext cx="643748" cy="365125"/>
          </a:xfrm>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2629509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Oferta z podpisem">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pl-PL"/>
              <a:t>Kliknij, aby edytować styl</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a:xfrm>
            <a:off x="685800" y="379941"/>
            <a:ext cx="6991492" cy="365125"/>
          </a:xfrm>
        </p:spPr>
        <p:txBody>
          <a:bodyPr/>
          <a:lstStyle/>
          <a:p>
            <a:endParaRPr lang="pl-PL"/>
          </a:p>
        </p:txBody>
      </p:sp>
      <p:sp>
        <p:nvSpPr>
          <p:cNvPr id="7" name="Slide Number Placeholder 6"/>
          <p:cNvSpPr>
            <a:spLocks noGrp="1"/>
          </p:cNvSpPr>
          <p:nvPr>
            <p:ph type="sldNum" sz="quarter" idx="12"/>
          </p:nvPr>
        </p:nvSpPr>
        <p:spPr>
          <a:xfrm>
            <a:off x="10862452" y="381000"/>
            <a:ext cx="643748" cy="365125"/>
          </a:xfrm>
        </p:spPr>
        <p:txBody>
          <a:bodyPr/>
          <a:lstStyle/>
          <a:p>
            <a:fld id="{D7BFB5B0-B64D-4A31-9CAA-2F0A03CA660F}" type="slidenum">
              <a:rPr lang="pl-PL" smtClean="0"/>
              <a:pPr/>
              <a:t>‹#›</a:t>
            </a:fld>
            <a:endParaRPr lang="pl-PL"/>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xmlns="" val="3454491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Karta nazwy">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pl-PL"/>
              <a:t>Kliknij, aby edytować styl</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a:xfrm>
            <a:off x="685800" y="378883"/>
            <a:ext cx="6991492" cy="365125"/>
          </a:xfrm>
        </p:spPr>
        <p:txBody>
          <a:bodyPr/>
          <a:lstStyle/>
          <a:p>
            <a:endParaRPr lang="pl-PL"/>
          </a:p>
        </p:txBody>
      </p:sp>
      <p:sp>
        <p:nvSpPr>
          <p:cNvPr id="7" name="Slide Number Placeholder 6"/>
          <p:cNvSpPr>
            <a:spLocks noGrp="1"/>
          </p:cNvSpPr>
          <p:nvPr>
            <p:ph type="sldNum" sz="quarter" idx="12"/>
          </p:nvPr>
        </p:nvSpPr>
        <p:spPr>
          <a:xfrm>
            <a:off x="10862452" y="381000"/>
            <a:ext cx="643748" cy="365125"/>
          </a:xfrm>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26775587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umna">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pl-PL"/>
              <a:t>Kliknij, aby edytować styl</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3" name="Date Placeholder 2"/>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41420199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kolumna obrazu">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pl-PL"/>
              <a:t>Kliknij, aby edytować styl</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3" name="Date Placeholder 2"/>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2836356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36781139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pl-PL"/>
              <a:t>Kliknij, aby edytować styl</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2061D361-9D60-461C-8E54-D905A9F7DDF3}" type="datetimeFigureOut">
              <a:rPr lang="pl-PL" smtClean="0"/>
              <a:pPr/>
              <a:t>22.06.2022</a:t>
            </a:fld>
            <a:endParaRPr lang="pl-PL"/>
          </a:p>
        </p:txBody>
      </p:sp>
      <p:sp>
        <p:nvSpPr>
          <p:cNvPr id="5" name="Footer Placeholder 4"/>
          <p:cNvSpPr>
            <a:spLocks noGrp="1"/>
          </p:cNvSpPr>
          <p:nvPr>
            <p:ph type="ftr" sz="quarter" idx="11"/>
          </p:nvPr>
        </p:nvSpPr>
        <p:spPr>
          <a:xfrm>
            <a:off x="685800" y="381000"/>
            <a:ext cx="6991492" cy="365125"/>
          </a:xfrm>
        </p:spPr>
        <p:txBody>
          <a:bodyPr/>
          <a:lstStyle/>
          <a:p>
            <a:endParaRPr lang="pl-PL"/>
          </a:p>
        </p:txBody>
      </p:sp>
      <p:sp>
        <p:nvSpPr>
          <p:cNvPr id="6" name="Slide Number Placeholder 5"/>
          <p:cNvSpPr>
            <a:spLocks noGrp="1"/>
          </p:cNvSpPr>
          <p:nvPr>
            <p:ph type="sldNum" sz="quarter" idx="12"/>
          </p:nvPr>
        </p:nvSpPr>
        <p:spPr>
          <a:xfrm>
            <a:off x="10862452" y="381000"/>
            <a:ext cx="643748" cy="365125"/>
          </a:xfrm>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477023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356744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pl-PL"/>
              <a:t>Kliknij, aby edytować styl</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2061D361-9D60-461C-8E54-D905A9F7DDF3}" type="datetimeFigureOut">
              <a:rPr lang="pl-PL" smtClean="0"/>
              <a:pPr/>
              <a:t>22.06.2022</a:t>
            </a:fld>
            <a:endParaRPr lang="pl-PL"/>
          </a:p>
        </p:txBody>
      </p:sp>
      <p:sp>
        <p:nvSpPr>
          <p:cNvPr id="5" name="Footer Placeholder 4"/>
          <p:cNvSpPr>
            <a:spLocks noGrp="1"/>
          </p:cNvSpPr>
          <p:nvPr>
            <p:ph type="ftr" sz="quarter" idx="11"/>
          </p:nvPr>
        </p:nvSpPr>
        <p:spPr>
          <a:xfrm>
            <a:off x="685800" y="381001"/>
            <a:ext cx="6991492" cy="364065"/>
          </a:xfrm>
        </p:spPr>
        <p:txBody>
          <a:bodyPr/>
          <a:lstStyle/>
          <a:p>
            <a:endParaRPr lang="pl-PL"/>
          </a:p>
        </p:txBody>
      </p:sp>
      <p:sp>
        <p:nvSpPr>
          <p:cNvPr id="6" name="Slide Number Placeholder 5"/>
          <p:cNvSpPr>
            <a:spLocks noGrp="1"/>
          </p:cNvSpPr>
          <p:nvPr>
            <p:ph type="sldNum" sz="quarter" idx="12"/>
          </p:nvPr>
        </p:nvSpPr>
        <p:spPr>
          <a:xfrm>
            <a:off x="10862452" y="381000"/>
            <a:ext cx="643748" cy="365125"/>
          </a:xfrm>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1624821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4084542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pl-PL"/>
              <a:t>Kliknij, aby edytować styl</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685800" y="3132666"/>
            <a:ext cx="5311775" cy="3086019"/>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172200" y="3132666"/>
            <a:ext cx="5334000" cy="3086019"/>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3496182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1367753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3066142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pl-PL"/>
              <a:t>Kliknij, aby edytować styl</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4267732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pl-PL"/>
              <a:t>Kliknij, aby edytować styl</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2061D361-9D60-461C-8E54-D905A9F7DDF3}" type="datetimeFigureOut">
              <a:rPr lang="pl-PL" smtClean="0"/>
              <a:pPr/>
              <a:t>22.06.2022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1628333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2061D361-9D60-461C-8E54-D905A9F7DDF3}" type="datetimeFigureOut">
              <a:rPr lang="pl-PL" smtClean="0"/>
              <a:pPr/>
              <a:t>22.06.2022</a:t>
            </a:fld>
            <a:endParaRPr lang="pl-PL"/>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7BFB5B0-B64D-4A31-9CAA-2F0A03CA660F}" type="slidenum">
              <a:rPr lang="pl-PL" smtClean="0"/>
              <a:pPr/>
              <a:t>‹#›</a:t>
            </a:fld>
            <a:endParaRPr lang="pl-PL"/>
          </a:p>
        </p:txBody>
      </p:sp>
    </p:spTree>
    <p:extLst>
      <p:ext uri="{BB962C8B-B14F-4D97-AF65-F5344CB8AC3E}">
        <p14:creationId xmlns:p14="http://schemas.microsoft.com/office/powerpoint/2010/main" xmlns="" val="72253151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45D122D0-5614-6148-A25B-EE0F0716C97B}"/>
              </a:ext>
            </a:extLst>
          </p:cNvPr>
          <p:cNvSpPr>
            <a:spLocks noGrp="1"/>
          </p:cNvSpPr>
          <p:nvPr>
            <p:ph type="ctrTitle"/>
          </p:nvPr>
        </p:nvSpPr>
        <p:spPr/>
        <p:txBody>
          <a:bodyPr/>
          <a:lstStyle/>
          <a:p>
            <a:pPr algn="ctr"/>
            <a:r>
              <a:rPr lang="pl-PL" b="1" dirty="0">
                <a:latin typeface="Times New Roman" panose="02020603050405020304" pitchFamily="18" charset="0"/>
                <a:cs typeface="Times New Roman" panose="02020603050405020304" pitchFamily="18" charset="0"/>
              </a:rPr>
              <a:t>ROZWÓJ GRAFIKI KOMPUTEROWEJ</a:t>
            </a:r>
          </a:p>
        </p:txBody>
      </p:sp>
      <p:sp>
        <p:nvSpPr>
          <p:cNvPr id="3" name="Podtytuł 2">
            <a:extLst>
              <a:ext uri="{FF2B5EF4-FFF2-40B4-BE49-F238E27FC236}">
                <a16:creationId xmlns:a16="http://schemas.microsoft.com/office/drawing/2014/main" xmlns="" id="{E7A652AA-F3EB-56B4-91A2-B81067185273}"/>
              </a:ext>
            </a:extLst>
          </p:cNvPr>
          <p:cNvSpPr>
            <a:spLocks noGrp="1"/>
          </p:cNvSpPr>
          <p:nvPr>
            <p:ph type="subTitle" idx="1"/>
          </p:nvPr>
        </p:nvSpPr>
        <p:spPr/>
        <p:txBody>
          <a:bodyPr/>
          <a:lstStyle/>
          <a:p>
            <a:pPr algn="ctr"/>
            <a:r>
              <a:rPr lang="pl-PL" dirty="0">
                <a:latin typeface="Times New Roman" panose="02020603050405020304" pitchFamily="18" charset="0"/>
                <a:cs typeface="Times New Roman" panose="02020603050405020304" pitchFamily="18" charset="0"/>
              </a:rPr>
              <a:t>Autor: Aleksandra Krajewska 1i</a:t>
            </a:r>
          </a:p>
        </p:txBody>
      </p:sp>
    </p:spTree>
    <p:extLst>
      <p:ext uri="{BB962C8B-B14F-4D97-AF65-F5344CB8AC3E}">
        <p14:creationId xmlns:p14="http://schemas.microsoft.com/office/powerpoint/2010/main" xmlns="" val="22605619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794B3BF3-AD43-9DBA-8ED1-19B75F983E4B}"/>
              </a:ext>
            </a:extLst>
          </p:cNvPr>
          <p:cNvSpPr txBox="1"/>
          <p:nvPr/>
        </p:nvSpPr>
        <p:spPr>
          <a:xfrm>
            <a:off x="273698" y="414555"/>
            <a:ext cx="11644604" cy="2462213"/>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Rozwiązania te nie podobały się tradycjonalistom, znalazły jednak szeroką rzeszę entuzjastów, którzy postanowili wykorzystywać te możliwości w swojej pracy zawodowej. Ciekawe, typograficzno-graficzne eksperymenty zaczęły pojawiać się nie tylko na okładkach magazynów i plakatach, ale także w treściach publikacji najpopularniejszych ówczesnych magazynów, takich jak Ray Gun, Rolling Stone czy Wired. Typografia przestała być jedynie nośnikiem informacji, w połączeniu z grafiką komputerową stała się sztuką samą w sobie i jako taka, zaczęła przekazywać własne treści. </a:t>
            </a:r>
            <a:endParaRPr lang="pl-PL" sz="2200" dirty="0">
              <a:latin typeface="Times New Roman" panose="02020603050405020304" pitchFamily="18" charset="0"/>
              <a:cs typeface="Times New Roman" panose="02020603050405020304" pitchFamily="18" charset="0"/>
            </a:endParaRPr>
          </a:p>
        </p:txBody>
      </p:sp>
      <p:pic>
        <p:nvPicPr>
          <p:cNvPr id="9218" name="Picture 2" descr="Okładka magazynu Raygun">
            <a:extLst>
              <a:ext uri="{FF2B5EF4-FFF2-40B4-BE49-F238E27FC236}">
                <a16:creationId xmlns:a16="http://schemas.microsoft.com/office/drawing/2014/main" xmlns="" id="{66DB4082-67B2-EC0E-760E-8C88271B4814}"/>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292321" y="2765163"/>
            <a:ext cx="3111371" cy="3775596"/>
          </a:xfrm>
          <a:prstGeom prst="rect">
            <a:avLst/>
          </a:prstGeom>
          <a:noFill/>
          <a:extLst>
            <a:ext uri="{909E8E84-426E-40DD-AFC4-6F175D3DCCD1}">
              <a14:hiddenFill xmlns:a14="http://schemas.microsoft.com/office/drawing/2010/main" xmlns="">
                <a:solidFill>
                  <a:srgbClr val="FFFFFF"/>
                </a:solidFill>
              </a14:hiddenFill>
            </a:ext>
          </a:extLst>
        </p:spPr>
      </p:pic>
      <p:pic>
        <p:nvPicPr>
          <p:cNvPr id="9220" name="Picture 4" descr="raygun4">
            <a:extLst>
              <a:ext uri="{FF2B5EF4-FFF2-40B4-BE49-F238E27FC236}">
                <a16:creationId xmlns:a16="http://schemas.microsoft.com/office/drawing/2014/main" xmlns="" id="{3A581DA8-9FC3-2B50-DF17-AD5B529CB3D8}"/>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067854" y="2765163"/>
            <a:ext cx="3172994" cy="3775596"/>
          </a:xfrm>
          <a:prstGeom prst="rect">
            <a:avLst/>
          </a:prstGeom>
          <a:noFill/>
          <a:extLst>
            <a:ext uri="{909E8E84-426E-40DD-AFC4-6F175D3DCCD1}">
              <a14:hiddenFill xmlns:a14="http://schemas.microsoft.com/office/drawing/2010/main" xmlns="">
                <a:solidFill>
                  <a:srgbClr val="FFFFFF"/>
                </a:solidFill>
              </a14:hiddenFill>
            </a:ext>
          </a:extLst>
        </p:spPr>
      </p:pic>
      <p:pic>
        <p:nvPicPr>
          <p:cNvPr id="9222" name="Picture 6" descr="Okładka Wired z 1997 roku">
            <a:extLst>
              <a:ext uri="{FF2B5EF4-FFF2-40B4-BE49-F238E27FC236}">
                <a16:creationId xmlns:a16="http://schemas.microsoft.com/office/drawing/2014/main" xmlns="" id="{3957EB5E-1796-2EE3-2F12-1B30A1608480}"/>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44286" y="3014445"/>
            <a:ext cx="2717800" cy="3429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979226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9222"/>
                                        </p:tgtEl>
                                        <p:attrNameLst>
                                          <p:attrName>style.visibility</p:attrName>
                                        </p:attrNameLst>
                                      </p:cBhvr>
                                      <p:to>
                                        <p:strVal val="visible"/>
                                      </p:to>
                                    </p:set>
                                    <p:animEffect transition="in" filter="wipe(down)">
                                      <p:cBhvr>
                                        <p:cTn id="14" dur="500"/>
                                        <p:tgtEl>
                                          <p:spTgt spid="92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9220"/>
                                        </p:tgtEl>
                                        <p:attrNameLst>
                                          <p:attrName>style.visibility</p:attrName>
                                        </p:attrNameLst>
                                      </p:cBhvr>
                                      <p:to>
                                        <p:strVal val="visible"/>
                                      </p:to>
                                    </p:set>
                                    <p:animEffect transition="in" filter="wipe(down)">
                                      <p:cBhvr>
                                        <p:cTn id="19" dur="500"/>
                                        <p:tgtEl>
                                          <p:spTgt spid="922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9218"/>
                                        </p:tgtEl>
                                        <p:attrNameLst>
                                          <p:attrName>style.visibility</p:attrName>
                                        </p:attrNameLst>
                                      </p:cBhvr>
                                      <p:to>
                                        <p:strVal val="visible"/>
                                      </p:to>
                                    </p:set>
                                    <p:animEffect transition="in" filter="wipe(down)">
                                      <p:cBhvr>
                                        <p:cTn id="24"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a:extLst>
              <a:ext uri="{FF2B5EF4-FFF2-40B4-BE49-F238E27FC236}">
                <a16:creationId xmlns:a16="http://schemas.microsoft.com/office/drawing/2014/main" xmlns="" id="{27F5225E-EA26-A8E3-E31B-168941BD8F9F}"/>
              </a:ext>
            </a:extLst>
          </p:cNvPr>
          <p:cNvSpPr txBox="1"/>
          <p:nvPr/>
        </p:nvSpPr>
        <p:spPr>
          <a:xfrm>
            <a:off x="2416629" y="863055"/>
            <a:ext cx="6870441" cy="4708981"/>
          </a:xfrm>
          <a:prstGeom prst="rect">
            <a:avLst/>
          </a:prstGeom>
          <a:noFill/>
        </p:spPr>
        <p:txBody>
          <a:bodyPr wrap="square" rtlCol="0">
            <a:spAutoFit/>
          </a:bodyPr>
          <a:lstStyle/>
          <a:p>
            <a:pPr algn="ctr"/>
            <a:r>
              <a:rPr lang="pl-PL" sz="10000" dirty="0">
                <a:latin typeface="Times New Roman" panose="02020603050405020304" pitchFamily="18" charset="0"/>
                <a:cs typeface="Times New Roman" panose="02020603050405020304" pitchFamily="18" charset="0"/>
              </a:rPr>
              <a:t>DZIĘKUJĘ ZA </a:t>
            </a:r>
          </a:p>
          <a:p>
            <a:pPr algn="ctr"/>
            <a:r>
              <a:rPr lang="pl-PL" sz="10000" dirty="0">
                <a:latin typeface="Times New Roman" panose="02020603050405020304" pitchFamily="18" charset="0"/>
                <a:cs typeface="Times New Roman" panose="02020603050405020304" pitchFamily="18" charset="0"/>
              </a:rPr>
              <a:t>UWAGĘ</a:t>
            </a:r>
          </a:p>
        </p:txBody>
      </p:sp>
    </p:spTree>
    <p:extLst>
      <p:ext uri="{BB962C8B-B14F-4D97-AF65-F5344CB8AC3E}">
        <p14:creationId xmlns:p14="http://schemas.microsoft.com/office/powerpoint/2010/main" xmlns="" val="36959628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4614247C-CD1F-46DE-25DA-F8208B634254}"/>
              </a:ext>
            </a:extLst>
          </p:cNvPr>
          <p:cNvSpPr txBox="1"/>
          <p:nvPr/>
        </p:nvSpPr>
        <p:spPr>
          <a:xfrm>
            <a:off x="212272" y="1859338"/>
            <a:ext cx="6097554" cy="3139321"/>
          </a:xfrm>
          <a:prstGeom prst="rect">
            <a:avLst/>
          </a:prstGeom>
          <a:noFill/>
        </p:spPr>
        <p:txBody>
          <a:bodyPr wrap="square">
            <a:spAutoFit/>
          </a:bodyPr>
          <a:lstStyle/>
          <a:p>
            <a:pPr algn="ctr"/>
            <a:r>
              <a:rPr lang="pl-PL" sz="2200" b="1" dirty="0">
                <a:effectLst/>
                <a:latin typeface="Times New Roman" panose="02020603050405020304" pitchFamily="18" charset="0"/>
                <a:cs typeface="Times New Roman" panose="02020603050405020304" pitchFamily="18" charset="0"/>
              </a:rPr>
              <a:t>Grafika komputerowa stanowi integralną część ludzkiego życia i towarzyszy nam praktycznie w każdym jego momencie. Jest to szczególnie widoczne dla projektantów, grafików czy pracowników agencji zajmujących się reklamą. Ze wszystkich stron otaczają nas cyfrowo zaprojektowane obrazy zamieszczone na opakowaniach, sprzęcie czy ekranach przeróżnych urządzeń codziennego użytku.</a:t>
            </a:r>
            <a:endParaRPr lang="pl-PL" sz="2200" dirty="0">
              <a:latin typeface="Times New Roman" panose="02020603050405020304" pitchFamily="18" charset="0"/>
              <a:cs typeface="Times New Roman" panose="02020603050405020304" pitchFamily="18" charset="0"/>
            </a:endParaRPr>
          </a:p>
        </p:txBody>
      </p:sp>
      <p:pic>
        <p:nvPicPr>
          <p:cNvPr id="1026" name="Picture 2">
            <a:extLst>
              <a:ext uri="{FF2B5EF4-FFF2-40B4-BE49-F238E27FC236}">
                <a16:creationId xmlns:a16="http://schemas.microsoft.com/office/drawing/2014/main" xmlns="" id="{43A3F195-176B-69E9-9CEB-2020203A044B}"/>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309826" y="1380930"/>
            <a:ext cx="5211874" cy="3934795"/>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227182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ipe(down)">
                                      <p:cBhvr>
                                        <p:cTn id="1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ole tekstowe 4">
            <a:extLst>
              <a:ext uri="{FF2B5EF4-FFF2-40B4-BE49-F238E27FC236}">
                <a16:creationId xmlns:a16="http://schemas.microsoft.com/office/drawing/2014/main" xmlns="" id="{2298BDD5-3D0F-99E1-9719-E939C863D9FF}"/>
              </a:ext>
            </a:extLst>
          </p:cNvPr>
          <p:cNvSpPr txBox="1"/>
          <p:nvPr/>
        </p:nvSpPr>
        <p:spPr>
          <a:xfrm>
            <a:off x="311020" y="388022"/>
            <a:ext cx="11569959" cy="2462213"/>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Historia tej dziedziny sięga lat pięćdziesiątych dwudziestego wieku i rozpoczyna się wraz z historią pierwszych komputerów cyfrowych. Pierwsze podejścia do grafiki komputerowej, ze względu na bardzo wysokie jak na tamte czasy koszta, miały głównie charakter militarny. Później, dzięki rozwojowi technologii i stopniowemu obniżeniu kosztów, komputery mogły wkroczyć w inne sfery życia społecznego, w tym między innymi na uniwersytety. Pierwsze grafiki komputerowe tworzone były raczej przez inżynierów niż artystów i służyć miały jedynie celom badawczym oraz ułatwieniu korzystania z komputera.</a:t>
            </a:r>
            <a:endParaRPr lang="pl-PL" sz="2200" dirty="0">
              <a:latin typeface="Times New Roman" panose="02020603050405020304" pitchFamily="18" charset="0"/>
              <a:cs typeface="Times New Roman" panose="02020603050405020304" pitchFamily="18" charset="0"/>
            </a:endParaRPr>
          </a:p>
        </p:txBody>
      </p:sp>
      <p:pic>
        <p:nvPicPr>
          <p:cNvPr id="2050" name="Picture 2" descr="Pięć dekad – historia grafiki komputerowej | Sebastian Kończak - blog o  grafice">
            <a:extLst>
              <a:ext uri="{FF2B5EF4-FFF2-40B4-BE49-F238E27FC236}">
                <a16:creationId xmlns:a16="http://schemas.microsoft.com/office/drawing/2014/main" xmlns="" id="{8EF1BF0A-08E8-46E8-357D-D03EA903564D}"/>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096000" y="2682283"/>
            <a:ext cx="5696631" cy="3690525"/>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Obraz 5">
            <a:extLst>
              <a:ext uri="{FF2B5EF4-FFF2-40B4-BE49-F238E27FC236}">
                <a16:creationId xmlns:a16="http://schemas.microsoft.com/office/drawing/2014/main" xmlns="" id="{67F0DDE7-FBCF-CAF4-8420-ADEBE72D01AA}"/>
              </a:ext>
            </a:extLst>
          </p:cNvPr>
          <p:cNvPicPr>
            <a:picLocks noChangeAspect="1"/>
          </p:cNvPicPr>
          <p:nvPr/>
        </p:nvPicPr>
        <p:blipFill>
          <a:blip r:embed="rId3"/>
          <a:stretch>
            <a:fillRect/>
          </a:stretch>
        </p:blipFill>
        <p:spPr>
          <a:xfrm>
            <a:off x="785037" y="3050090"/>
            <a:ext cx="4645379" cy="3322718"/>
          </a:xfrm>
          <a:prstGeom prst="rect">
            <a:avLst/>
          </a:prstGeom>
        </p:spPr>
      </p:pic>
    </p:spTree>
    <p:extLst>
      <p:ext uri="{BB962C8B-B14F-4D97-AF65-F5344CB8AC3E}">
        <p14:creationId xmlns:p14="http://schemas.microsoft.com/office/powerpoint/2010/main" xmlns="" val="39982341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wipe(down)">
                                      <p:cBhvr>
                                        <p:cTn id="1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8D2AA949-DCC2-0B75-7233-FDFC238EE230}"/>
              </a:ext>
            </a:extLst>
          </p:cNvPr>
          <p:cNvSpPr txBox="1"/>
          <p:nvPr/>
        </p:nvSpPr>
        <p:spPr>
          <a:xfrm>
            <a:off x="292359" y="367901"/>
            <a:ext cx="11607282" cy="2123658"/>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Wśród pierwszych fascynatów tej dziedziny był amerykański naukowiec i artysta </a:t>
            </a:r>
            <a:r>
              <a:rPr lang="pl-PL" sz="2200" b="1" i="0" dirty="0">
                <a:effectLst/>
                <a:latin typeface="Times New Roman" panose="02020603050405020304" pitchFamily="18" charset="0"/>
                <a:cs typeface="Times New Roman" panose="02020603050405020304" pitchFamily="18" charset="0"/>
              </a:rPr>
              <a:t>William Fetter. </a:t>
            </a:r>
            <a:r>
              <a:rPr lang="pl-PL" sz="2200" b="0" i="0" dirty="0">
                <a:effectLst/>
                <a:latin typeface="Times New Roman" panose="02020603050405020304" pitchFamily="18" charset="0"/>
                <a:cs typeface="Times New Roman" panose="02020603050405020304" pitchFamily="18" charset="0"/>
              </a:rPr>
              <a:t>To właśnie on odpowiedzialny jest za nadanie nazwy grafice komputerowej (</a:t>
            </a:r>
            <a:r>
              <a:rPr lang="pl-PL" sz="2200" b="0" i="1" dirty="0">
                <a:effectLst/>
                <a:latin typeface="Times New Roman" panose="02020603050405020304" pitchFamily="18" charset="0"/>
                <a:cs typeface="Times New Roman" panose="02020603050405020304" pitchFamily="18" charset="0"/>
              </a:rPr>
              <a:t>computer graphic</a:t>
            </a:r>
            <a:r>
              <a:rPr lang="pl-PL" sz="2200" b="0" i="0" dirty="0">
                <a:effectLst/>
                <a:latin typeface="Times New Roman" panose="02020603050405020304" pitchFamily="18" charset="0"/>
                <a:cs typeface="Times New Roman" panose="02020603050405020304" pitchFamily="18" charset="0"/>
              </a:rPr>
              <a:t>). Jako jeden z pierwszych wykorzystywał możliwości projektowania w pracy przemysłowej. Pracując jako dyrektor kreatywny w firmie Boeing stworzył pierwszy komputerowy model ludzkiej sylwetki i wykorzystał go podczas tworzenia kokpitu samolotu. To innowacyjne podejście dało początek inżynieryjnej grafice komputerowej i zainspirowało innych naukowców do bardziej wytężonej pracy.</a:t>
            </a:r>
            <a:endParaRPr lang="pl-PL" sz="2200" dirty="0">
              <a:latin typeface="Times New Roman" panose="02020603050405020304" pitchFamily="18" charset="0"/>
              <a:cs typeface="Times New Roman" panose="02020603050405020304" pitchFamily="18" charset="0"/>
            </a:endParaRPr>
          </a:p>
        </p:txBody>
      </p:sp>
      <p:pic>
        <p:nvPicPr>
          <p:cNvPr id="3074" name="Picture 2" descr="William Fetter - Wikipedia">
            <a:extLst>
              <a:ext uri="{FF2B5EF4-FFF2-40B4-BE49-F238E27FC236}">
                <a16:creationId xmlns:a16="http://schemas.microsoft.com/office/drawing/2014/main" xmlns="" id="{BDE02042-A48C-AAA1-D27A-B57ABB15FCD8}"/>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305869" y="2651892"/>
            <a:ext cx="4300829" cy="3748907"/>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William Fetter First Uses a Computer to Create Three-Dimensional Images of  the Human Body : History of Information">
            <a:extLst>
              <a:ext uri="{FF2B5EF4-FFF2-40B4-BE49-F238E27FC236}">
                <a16:creationId xmlns:a16="http://schemas.microsoft.com/office/drawing/2014/main" xmlns="" id="{0A238D39-36A3-C962-6202-E705E6705516}"/>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17792" y="2622177"/>
            <a:ext cx="4300829" cy="379696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912950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078"/>
                                        </p:tgtEl>
                                        <p:attrNameLst>
                                          <p:attrName>style.visibility</p:attrName>
                                        </p:attrNameLst>
                                      </p:cBhvr>
                                      <p:to>
                                        <p:strVal val="visible"/>
                                      </p:to>
                                    </p:set>
                                    <p:animEffect transition="in" filter="wipe(down)">
                                      <p:cBhvr>
                                        <p:cTn id="14" dur="500"/>
                                        <p:tgtEl>
                                          <p:spTgt spid="307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wipe(down)">
                                      <p:cBhvr>
                                        <p:cTn id="1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1A0A9B26-B966-F173-A254-49061B020624}"/>
              </a:ext>
            </a:extLst>
          </p:cNvPr>
          <p:cNvSpPr txBox="1"/>
          <p:nvPr/>
        </p:nvSpPr>
        <p:spPr>
          <a:xfrm>
            <a:off x="259702" y="248064"/>
            <a:ext cx="11672596" cy="2462213"/>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Kolejnym człowiekiem, którego wynalazek zmienił bieg rozwoju grafiki był </a:t>
            </a:r>
            <a:r>
              <a:rPr lang="pl-PL" sz="2200" b="1" i="0" dirty="0">
                <a:effectLst/>
                <a:latin typeface="Times New Roman" panose="02020603050405020304" pitchFamily="18" charset="0"/>
                <a:cs typeface="Times New Roman" panose="02020603050405020304" pitchFamily="18" charset="0"/>
              </a:rPr>
              <a:t>Pierre Bézier</a:t>
            </a:r>
            <a:r>
              <a:rPr lang="pl-PL" sz="2200" b="0" i="0" dirty="0">
                <a:effectLst/>
                <a:latin typeface="Times New Roman" panose="02020603050405020304" pitchFamily="18" charset="0"/>
                <a:cs typeface="Times New Roman" panose="02020603050405020304" pitchFamily="18" charset="0"/>
              </a:rPr>
              <a:t>, pracownik firmy braci Renault. Niedokładne i nieestetyczne brzegi projektów nadwozi samochodowych bardzo denerwowały tego projektanta. Postanowił więc, korzystając ze stworzonych już dowodów matematycznych oraz wyników badań naukowców, opracować model krzywej, która w efekcie da gładki i elegancki kształt. Wynalazek Béziera nazwany na jego cześć krzywymi béziera był tak rewolucyjny i jednocześnie prosty, że wykorzystywany jest po dziś dzień w prawdopodobnie każdym programie do tworzenia grafiki wektorowej.</a:t>
            </a:r>
            <a:endParaRPr lang="pl-PL" sz="2200" dirty="0">
              <a:latin typeface="Times New Roman" panose="02020603050405020304" pitchFamily="18" charset="0"/>
              <a:cs typeface="Times New Roman" panose="02020603050405020304" pitchFamily="18" charset="0"/>
            </a:endParaRPr>
          </a:p>
        </p:txBody>
      </p:sp>
      <p:pic>
        <p:nvPicPr>
          <p:cNvPr id="4098" name="Picture 2" descr="Pierre Bézier - Strona główna | Facebook">
            <a:extLst>
              <a:ext uri="{FF2B5EF4-FFF2-40B4-BE49-F238E27FC236}">
                <a16:creationId xmlns:a16="http://schemas.microsoft.com/office/drawing/2014/main" xmlns="" id="{7AB562B9-D12F-0938-38B2-FE1475A82C5D}"/>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679094" y="2710276"/>
            <a:ext cx="2961108" cy="3842995"/>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descr="Model krzywej béziera. Ilustracja autorstwa MarianSigler, Wikimedia">
            <a:extLst>
              <a:ext uri="{FF2B5EF4-FFF2-40B4-BE49-F238E27FC236}">
                <a16:creationId xmlns:a16="http://schemas.microsoft.com/office/drawing/2014/main" xmlns="" id="{37D17722-2353-C18F-93BC-06489E6E7DBC}"/>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02906" y="2957098"/>
            <a:ext cx="6621625" cy="359617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038199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100"/>
                                        </p:tgtEl>
                                        <p:attrNameLst>
                                          <p:attrName>style.visibility</p:attrName>
                                        </p:attrNameLst>
                                      </p:cBhvr>
                                      <p:to>
                                        <p:strVal val="visible"/>
                                      </p:to>
                                    </p:set>
                                    <p:animEffect transition="in" filter="wipe(down)">
                                      <p:cBhvr>
                                        <p:cTn id="14" dur="500"/>
                                        <p:tgtEl>
                                          <p:spTgt spid="410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4098"/>
                                        </p:tgtEl>
                                        <p:attrNameLst>
                                          <p:attrName>style.visibility</p:attrName>
                                        </p:attrNameLst>
                                      </p:cBhvr>
                                      <p:to>
                                        <p:strVal val="visible"/>
                                      </p:to>
                                    </p:set>
                                    <p:animEffect transition="in" filter="wipe(down)">
                                      <p:cBhvr>
                                        <p:cTn id="19"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B3B2B744-4074-AC45-AA19-E3FE2A9A045F}"/>
              </a:ext>
            </a:extLst>
          </p:cNvPr>
          <p:cNvSpPr txBox="1"/>
          <p:nvPr/>
        </p:nvSpPr>
        <p:spPr>
          <a:xfrm>
            <a:off x="222380" y="445465"/>
            <a:ext cx="11747240" cy="4154984"/>
          </a:xfrm>
          <a:prstGeom prst="rect">
            <a:avLst/>
          </a:prstGeom>
          <a:noFill/>
        </p:spPr>
        <p:txBody>
          <a:bodyPr wrap="square">
            <a:spAutoFit/>
          </a:bodyPr>
          <a:lstStyle/>
          <a:p>
            <a:pPr algn="just"/>
            <a:r>
              <a:rPr lang="pl-PL" sz="2200" b="1" i="0" dirty="0">
                <a:effectLst/>
                <a:latin typeface="Times New Roman" panose="02020603050405020304" pitchFamily="18" charset="0"/>
                <a:cs typeface="Times New Roman" panose="02020603050405020304" pitchFamily="18" charset="0"/>
              </a:rPr>
              <a:t>Grafikę komputerową, jaką znamy teraz zawdzięczamy przede wszystkim trzem firmom: </a:t>
            </a:r>
          </a:p>
          <a:p>
            <a:pPr algn="just"/>
            <a:endParaRPr lang="pl-PL" sz="2200" b="1" dirty="0">
              <a:latin typeface="Times New Roman" panose="02020603050405020304" pitchFamily="18" charset="0"/>
              <a:cs typeface="Times New Roman" panose="02020603050405020304" pitchFamily="18" charset="0"/>
            </a:endParaRPr>
          </a:p>
          <a:p>
            <a:pPr algn="just"/>
            <a:r>
              <a:rPr lang="pl-PL" sz="2200" b="1" i="0" dirty="0">
                <a:effectLst/>
                <a:latin typeface="Times New Roman" panose="02020603050405020304" pitchFamily="18" charset="0"/>
                <a:cs typeface="Times New Roman" panose="02020603050405020304" pitchFamily="18" charset="0"/>
              </a:rPr>
              <a:t>Apple </a:t>
            </a:r>
            <a:r>
              <a:rPr lang="pl-PL" sz="2200" b="0" i="0" dirty="0">
                <a:effectLst/>
                <a:latin typeface="Times New Roman" panose="02020603050405020304" pitchFamily="18" charset="0"/>
                <a:cs typeface="Times New Roman" panose="02020603050405020304" pitchFamily="18" charset="0"/>
              </a:rPr>
              <a:t>– odpowiedzialnej za wprowadzenie pierwszych, ogólnodostępnych komputerów</a:t>
            </a:r>
          </a:p>
          <a:p>
            <a:pPr algn="just"/>
            <a:endParaRPr lang="pl-PL" sz="2200" b="1" i="0" dirty="0">
              <a:effectLst/>
              <a:latin typeface="Times New Roman" panose="02020603050405020304" pitchFamily="18" charset="0"/>
              <a:cs typeface="Times New Roman" panose="02020603050405020304" pitchFamily="18" charset="0"/>
            </a:endParaRPr>
          </a:p>
          <a:p>
            <a:pPr algn="just"/>
            <a:r>
              <a:rPr lang="pl-PL" sz="2200" b="1" i="0" dirty="0">
                <a:effectLst/>
                <a:latin typeface="Times New Roman" panose="02020603050405020304" pitchFamily="18" charset="0"/>
                <a:cs typeface="Times New Roman" panose="02020603050405020304" pitchFamily="18" charset="0"/>
              </a:rPr>
              <a:t>Adobe Systems </a:t>
            </a:r>
            <a:r>
              <a:rPr lang="pl-PL" sz="2200" b="0" i="0" dirty="0">
                <a:effectLst/>
                <a:latin typeface="Times New Roman" panose="02020603050405020304" pitchFamily="18" charset="0"/>
                <a:cs typeface="Times New Roman" panose="02020603050405020304" pitchFamily="18" charset="0"/>
              </a:rPr>
              <a:t>– twórcom technologii PostScript, pozwalającej w sposób zrozumiały dla komputerów opisywać tekst oraz grafikę</a:t>
            </a:r>
          </a:p>
          <a:p>
            <a:pPr algn="just"/>
            <a:endParaRPr lang="pl-PL" sz="2200" dirty="0">
              <a:latin typeface="Times New Roman" panose="02020603050405020304" pitchFamily="18" charset="0"/>
              <a:cs typeface="Times New Roman" panose="02020603050405020304" pitchFamily="18" charset="0"/>
            </a:endParaRPr>
          </a:p>
          <a:p>
            <a:pPr algn="just"/>
            <a:r>
              <a:rPr lang="pl-PL" sz="2200" b="1" i="0" dirty="0">
                <a:effectLst/>
                <a:latin typeface="Times New Roman" panose="02020603050405020304" pitchFamily="18" charset="0"/>
                <a:cs typeface="Times New Roman" panose="02020603050405020304" pitchFamily="18" charset="0"/>
              </a:rPr>
              <a:t>Aldus</a:t>
            </a:r>
            <a:r>
              <a:rPr lang="pl-PL" sz="2200" b="0" i="0" dirty="0">
                <a:effectLst/>
                <a:latin typeface="Times New Roman" panose="02020603050405020304" pitchFamily="18" charset="0"/>
                <a:cs typeface="Times New Roman" panose="02020603050405020304" pitchFamily="18" charset="0"/>
              </a:rPr>
              <a:t> - stworzyła pierwszy profesjonalny program do składu tekstu – Page Maker. </a:t>
            </a:r>
          </a:p>
          <a:p>
            <a:pPr algn="just"/>
            <a:endParaRPr lang="pl-PL" sz="2200" dirty="0">
              <a:latin typeface="Times New Roman" panose="02020603050405020304" pitchFamily="18" charset="0"/>
              <a:cs typeface="Times New Roman" panose="02020603050405020304" pitchFamily="18" charset="0"/>
            </a:endParaRPr>
          </a:p>
          <a:p>
            <a:pPr algn="just"/>
            <a:r>
              <a:rPr lang="pl-PL" sz="2200" b="0" i="0" dirty="0">
                <a:effectLst/>
                <a:latin typeface="Times New Roman" panose="02020603050405020304" pitchFamily="18" charset="0"/>
                <a:cs typeface="Times New Roman" panose="02020603050405020304" pitchFamily="18" charset="0"/>
              </a:rPr>
              <a:t>Wraz z nimi, swojego rozwoju doczekały się także inne programy, między innymi Adobe Photoshop, początkowo przeznaczony do korekcji zdjęć czy Adobe Illustrator oraz Corel Draw, dedykowane do tworzenia grafiki wektorowej opartej na krzywych béziera.</a:t>
            </a:r>
            <a:endParaRPr lang="pl-PL" sz="2200" dirty="0">
              <a:latin typeface="Times New Roman" panose="02020603050405020304" pitchFamily="18" charset="0"/>
              <a:cs typeface="Times New Roman" panose="02020603050405020304" pitchFamily="18" charset="0"/>
            </a:endParaRPr>
          </a:p>
        </p:txBody>
      </p:sp>
      <p:pic>
        <p:nvPicPr>
          <p:cNvPr id="5124" name="Picture 4" descr="Świecące logo Apple w iPhonie? Szykuje się petarda">
            <a:extLst>
              <a:ext uri="{FF2B5EF4-FFF2-40B4-BE49-F238E27FC236}">
                <a16:creationId xmlns:a16="http://schemas.microsoft.com/office/drawing/2014/main" xmlns="" id="{13254C02-1CC5-A870-F087-B0A477D99E47}"/>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176173" y="4286636"/>
            <a:ext cx="3935032" cy="2459395"/>
          </a:xfrm>
          <a:prstGeom prst="rect">
            <a:avLst/>
          </a:prstGeom>
          <a:noFill/>
          <a:extLst>
            <a:ext uri="{909E8E84-426E-40DD-AFC4-6F175D3DCCD1}">
              <a14:hiddenFill xmlns:a14="http://schemas.microsoft.com/office/drawing/2010/main" xmlns="">
                <a:solidFill>
                  <a:srgbClr val="FFFFFF"/>
                </a:solidFill>
              </a14:hiddenFill>
            </a:ext>
          </a:extLst>
        </p:spPr>
      </p:pic>
      <p:pic>
        <p:nvPicPr>
          <p:cNvPr id="5128" name="Picture 8" descr="Adobe Systems">
            <a:extLst>
              <a:ext uri="{FF2B5EF4-FFF2-40B4-BE49-F238E27FC236}">
                <a16:creationId xmlns:a16="http://schemas.microsoft.com/office/drawing/2014/main" xmlns="" id="{1CF202AB-50A2-6661-A596-E7B07E2CD2AF}"/>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175860" y="4930547"/>
            <a:ext cx="3905250" cy="11715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020110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5128"/>
                                        </p:tgtEl>
                                        <p:attrNameLst>
                                          <p:attrName>style.visibility</p:attrName>
                                        </p:attrNameLst>
                                      </p:cBhvr>
                                      <p:to>
                                        <p:strVal val="visible"/>
                                      </p:to>
                                    </p:set>
                                    <p:animEffect transition="in" filter="wipe(down)">
                                      <p:cBhvr>
                                        <p:cTn id="14" dur="500"/>
                                        <p:tgtEl>
                                          <p:spTgt spid="512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5124"/>
                                        </p:tgtEl>
                                        <p:attrNameLst>
                                          <p:attrName>style.visibility</p:attrName>
                                        </p:attrNameLst>
                                      </p:cBhvr>
                                      <p:to>
                                        <p:strVal val="visible"/>
                                      </p:to>
                                    </p:set>
                                    <p:animEffect transition="in" filter="wipe(down)">
                                      <p:cBhvr>
                                        <p:cTn id="19"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a:extLst>
              <a:ext uri="{FF2B5EF4-FFF2-40B4-BE49-F238E27FC236}">
                <a16:creationId xmlns:a16="http://schemas.microsoft.com/office/drawing/2014/main" xmlns="" id="{88447817-17C5-6C50-1474-384BB54DD4A5}"/>
              </a:ext>
            </a:extLst>
          </p:cNvPr>
          <p:cNvSpPr txBox="1"/>
          <p:nvPr/>
        </p:nvSpPr>
        <p:spPr>
          <a:xfrm>
            <a:off x="1530221" y="307910"/>
            <a:ext cx="10157926" cy="553998"/>
          </a:xfrm>
          <a:prstGeom prst="rect">
            <a:avLst/>
          </a:prstGeom>
          <a:noFill/>
        </p:spPr>
        <p:txBody>
          <a:bodyPr wrap="square" rtlCol="0">
            <a:spAutoFit/>
          </a:bodyPr>
          <a:lstStyle/>
          <a:p>
            <a:pPr algn="just"/>
            <a:r>
              <a:rPr lang="pl-PL" sz="3000" b="1" dirty="0">
                <a:latin typeface="Times New Roman" panose="02020603050405020304" pitchFamily="18" charset="0"/>
                <a:cs typeface="Times New Roman" panose="02020603050405020304" pitchFamily="18" charset="0"/>
              </a:rPr>
              <a:t>WYKORZYSTANIE GRAFIKI KOMPUTEROWEJ </a:t>
            </a:r>
          </a:p>
        </p:txBody>
      </p:sp>
      <p:sp>
        <p:nvSpPr>
          <p:cNvPr id="4" name="pole tekstowe 3">
            <a:extLst>
              <a:ext uri="{FF2B5EF4-FFF2-40B4-BE49-F238E27FC236}">
                <a16:creationId xmlns:a16="http://schemas.microsoft.com/office/drawing/2014/main" xmlns="" id="{FF742EFF-B492-97B3-D407-CCF1C32C3C6B}"/>
              </a:ext>
            </a:extLst>
          </p:cNvPr>
          <p:cNvSpPr txBox="1"/>
          <p:nvPr/>
        </p:nvSpPr>
        <p:spPr>
          <a:xfrm>
            <a:off x="236375" y="954241"/>
            <a:ext cx="11719249" cy="3139321"/>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Perspektywy artystycznego wykorzystania grafiki komputerowej, jako jedni z pierwszych zauważyli projektanci tworzący na potrzeby druku – edytorzy gazet oraz projektanci plakatów, ulotek i innych temu podobnych form. Technologie i rozwiązania grafiki tradycyjnej zaczęły wpływać na tą komputerową. Typografowie, za pomocą skanerów oraz innych urządzeń wprowadzających, zaczęli przenosić klasyczne czcionki w elektroniczny świat fontów oraz tworzyć swoje własne kroje. Przedstawiciele firm fotograficznych opracowali systemy pozwalające na przenoszenie analogowych fotografii w świat komputerów, a programiści tworzyli w pełni cyfrowe tekstury oraz trójwymiarowe grafiki. Zasady znane z tradycyjnych projektów, zostały zaadaptowane do ówczesnych rozwiązań świata elektronicznego, urozmaiciły go i odrobinę uszlachetniły.</a:t>
            </a:r>
            <a:endParaRPr lang="pl-PL" sz="2200" dirty="0">
              <a:latin typeface="Times New Roman" panose="02020603050405020304" pitchFamily="18" charset="0"/>
              <a:cs typeface="Times New Roman" panose="02020603050405020304" pitchFamily="18" charset="0"/>
            </a:endParaRPr>
          </a:p>
        </p:txBody>
      </p:sp>
      <p:pic>
        <p:nvPicPr>
          <p:cNvPr id="6146" name="Picture 2" descr="Projektowanie grafiki komputerowej - Fundacja VCC Lublin">
            <a:extLst>
              <a:ext uri="{FF2B5EF4-FFF2-40B4-BE49-F238E27FC236}">
                <a16:creationId xmlns:a16="http://schemas.microsoft.com/office/drawing/2014/main" xmlns="" id="{AF3D0206-D21F-37DD-46CA-B20B3BD899A1}"/>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10499" y="3827923"/>
            <a:ext cx="3961622" cy="2641081"/>
          </a:xfrm>
          <a:prstGeom prst="rect">
            <a:avLst/>
          </a:prstGeom>
          <a:noFill/>
          <a:extLst>
            <a:ext uri="{909E8E84-426E-40DD-AFC4-6F175D3DCCD1}">
              <a14:hiddenFill xmlns:a14="http://schemas.microsoft.com/office/drawing/2010/main" xmlns="">
                <a:solidFill>
                  <a:srgbClr val="FFFFFF"/>
                </a:solidFill>
              </a14:hiddenFill>
            </a:ext>
          </a:extLst>
        </p:spPr>
      </p:pic>
      <p:pic>
        <p:nvPicPr>
          <p:cNvPr id="6150" name="Picture 6" descr="Krótka historia grafiki komputerowej - Początku projektowania z  wykorzystaniem oprogramowania graficznego">
            <a:extLst>
              <a:ext uri="{FF2B5EF4-FFF2-40B4-BE49-F238E27FC236}">
                <a16:creationId xmlns:a16="http://schemas.microsoft.com/office/drawing/2014/main" xmlns="" id="{B023F939-4098-0271-5362-4F944D7D6F8B}"/>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70054" y="4185895"/>
            <a:ext cx="7251929" cy="228310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554876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6150"/>
                                        </p:tgtEl>
                                        <p:attrNameLst>
                                          <p:attrName>style.visibility</p:attrName>
                                        </p:attrNameLst>
                                      </p:cBhvr>
                                      <p:to>
                                        <p:strVal val="visible"/>
                                      </p:to>
                                    </p:set>
                                    <p:animEffect transition="in" filter="wipe(down)">
                                      <p:cBhvr>
                                        <p:cTn id="21" dur="500"/>
                                        <p:tgtEl>
                                          <p:spTgt spid="615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6146"/>
                                        </p:tgtEl>
                                        <p:attrNameLst>
                                          <p:attrName>style.visibility</p:attrName>
                                        </p:attrNameLst>
                                      </p:cBhvr>
                                      <p:to>
                                        <p:strVal val="visible"/>
                                      </p:to>
                                    </p:set>
                                    <p:animEffect transition="in" filter="wipe(down)">
                                      <p:cBhvr>
                                        <p:cTn id="26"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F0E87E4F-52B1-1A1A-A975-F4E94A56AAF5}"/>
              </a:ext>
            </a:extLst>
          </p:cNvPr>
          <p:cNvSpPr txBox="1"/>
          <p:nvPr/>
        </p:nvSpPr>
        <p:spPr>
          <a:xfrm>
            <a:off x="292359" y="441087"/>
            <a:ext cx="11607282" cy="2462213"/>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Takie wykorzystanie komputerów przyspieszało pracę grafików i typografów, jednak zważając na stan rozwoju „nowoczesnych technologii” tamtych czasów, nie dawało rezultatów dorównujących jakością tym, osiąganym w sposób tradycyjny. Zmianę przyniosło dopiero stworzenie w 1985 roku przez firmę Apple, pierwszej laserowej drukarki, pozwalającej na wydruk wysokiej jakości oraz stworzenie wektorowych fontów, które mogły tą jakość druku wykorzystać.</a:t>
            </a:r>
          </a:p>
          <a:p>
            <a:pPr algn="just"/>
            <a:r>
              <a:rPr lang="pl-PL" sz="2200" dirty="0">
                <a:latin typeface="Times New Roman" panose="02020603050405020304" pitchFamily="18" charset="0"/>
                <a:cs typeface="Times New Roman" panose="02020603050405020304" pitchFamily="18" charset="0"/>
              </a:rPr>
              <a:t/>
            </a:r>
            <a:br>
              <a:rPr lang="pl-PL" sz="2200" dirty="0">
                <a:latin typeface="Times New Roman" panose="02020603050405020304" pitchFamily="18" charset="0"/>
                <a:cs typeface="Times New Roman" panose="02020603050405020304" pitchFamily="18" charset="0"/>
              </a:rPr>
            </a:br>
            <a:endParaRPr lang="pl-PL" sz="2200" dirty="0">
              <a:latin typeface="Times New Roman" panose="02020603050405020304" pitchFamily="18" charset="0"/>
              <a:cs typeface="Times New Roman" panose="02020603050405020304" pitchFamily="18" charset="0"/>
            </a:endParaRPr>
          </a:p>
        </p:txBody>
      </p:sp>
      <p:pic>
        <p:nvPicPr>
          <p:cNvPr id="7170" name="Picture 2" descr="Pierwsza drukarka wysokiej rozdzielczości. allaboutapple.com">
            <a:extLst>
              <a:ext uri="{FF2B5EF4-FFF2-40B4-BE49-F238E27FC236}">
                <a16:creationId xmlns:a16="http://schemas.microsoft.com/office/drawing/2014/main" xmlns="" id="{73790E03-AD46-F7BF-F37C-535F5308DC1F}"/>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865456" y="2435289"/>
            <a:ext cx="5635689" cy="4096141"/>
          </a:xfrm>
          <a:prstGeom prst="rect">
            <a:avLst/>
          </a:prstGeom>
          <a:noFill/>
          <a:extLst>
            <a:ext uri="{909E8E84-426E-40DD-AFC4-6F175D3DCCD1}">
              <a14:hiddenFill xmlns:a14="http://schemas.microsoft.com/office/drawing/2010/main" xmlns="">
                <a:solidFill>
                  <a:srgbClr val="FFFFFF"/>
                </a:solidFill>
              </a14:hiddenFill>
            </a:ext>
          </a:extLst>
        </p:spPr>
      </p:pic>
      <p:pic>
        <p:nvPicPr>
          <p:cNvPr id="7172" name="Picture 4" descr="Drukarka laserowa – Wikipedia, wolna encyklopedia">
            <a:extLst>
              <a:ext uri="{FF2B5EF4-FFF2-40B4-BE49-F238E27FC236}">
                <a16:creationId xmlns:a16="http://schemas.microsoft.com/office/drawing/2014/main" xmlns="" id="{DD687CF9-0286-ECDB-3A90-91389F914050}"/>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90855" y="2435290"/>
            <a:ext cx="4499882" cy="40961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228787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7172"/>
                                        </p:tgtEl>
                                        <p:attrNameLst>
                                          <p:attrName>style.visibility</p:attrName>
                                        </p:attrNameLst>
                                      </p:cBhvr>
                                      <p:to>
                                        <p:strVal val="visible"/>
                                      </p:to>
                                    </p:set>
                                    <p:animEffect transition="in" filter="wipe(down)">
                                      <p:cBhvr>
                                        <p:cTn id="14" dur="500"/>
                                        <p:tgtEl>
                                          <p:spTgt spid="717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7170"/>
                                        </p:tgtEl>
                                        <p:attrNameLst>
                                          <p:attrName>style.visibility</p:attrName>
                                        </p:attrNameLst>
                                      </p:cBhvr>
                                      <p:to>
                                        <p:strVal val="visible"/>
                                      </p:to>
                                    </p:set>
                                    <p:animEffect transition="in" filter="wipe(down)">
                                      <p:cBhvr>
                                        <p:cTn id="19"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a:extLst>
              <a:ext uri="{FF2B5EF4-FFF2-40B4-BE49-F238E27FC236}">
                <a16:creationId xmlns:a16="http://schemas.microsoft.com/office/drawing/2014/main" xmlns="" id="{2C60F8EA-D43C-6939-DB40-725B52D4187A}"/>
              </a:ext>
            </a:extLst>
          </p:cNvPr>
          <p:cNvSpPr txBox="1"/>
          <p:nvPr/>
        </p:nvSpPr>
        <p:spPr>
          <a:xfrm>
            <a:off x="241041" y="305506"/>
            <a:ext cx="11709918" cy="2800767"/>
          </a:xfrm>
          <a:prstGeom prst="rect">
            <a:avLst/>
          </a:prstGeom>
          <a:noFill/>
        </p:spPr>
        <p:txBody>
          <a:bodyPr wrap="square">
            <a:spAutoFit/>
          </a:bodyPr>
          <a:lstStyle/>
          <a:p>
            <a:pPr algn="just"/>
            <a:r>
              <a:rPr lang="pl-PL" sz="2200" b="0" i="0" dirty="0">
                <a:effectLst/>
                <a:latin typeface="Times New Roman" panose="02020603050405020304" pitchFamily="18" charset="0"/>
                <a:cs typeface="Times New Roman" panose="02020603050405020304" pitchFamily="18" charset="0"/>
              </a:rPr>
              <a:t>Przełomem w historii rozwoju grafiki komputerowej było wprowadzenie na rynek przez Apple, drugiego komputera przeznaczonego dla masowego odbiorcy – </a:t>
            </a:r>
            <a:r>
              <a:rPr lang="pl-PL" sz="2200" b="1" i="0" dirty="0">
                <a:effectLst/>
                <a:latin typeface="Times New Roman" panose="02020603050405020304" pitchFamily="18" charset="0"/>
                <a:cs typeface="Times New Roman" panose="02020603050405020304" pitchFamily="18" charset="0"/>
              </a:rPr>
              <a:t>Macintosh II</a:t>
            </a:r>
            <a:r>
              <a:rPr lang="pl-PL" sz="2200" b="0" i="0" dirty="0">
                <a:effectLst/>
                <a:latin typeface="Times New Roman" panose="02020603050405020304" pitchFamily="18" charset="0"/>
                <a:cs typeface="Times New Roman" panose="02020603050405020304" pitchFamily="18" charset="0"/>
              </a:rPr>
              <a:t>. Zawarte w nim oprogramowanie graficzne otwierało drogę do artystycznego rozwoju szerokiej gamie twórców – zarówno tym początkującym, jak i profesjonalistom. Dzięki zaawansowanemu jak na tamten czas oprogramowaniu – Adobe Photoshop, cyfrowi artyści mogli tworzyć oparte na warstwach projekty, łączące typografię, zdjęcia oraz komputerowo wygenerowane elementy, takie jak tekstury czy fraktale. Dzięki temu projektanci mogli urzeczywistniać swoje wyobrażenia o wiele łatwiej i szybciej niż kiedykolwiek wcześniej.</a:t>
            </a:r>
            <a:endParaRPr lang="pl-PL" sz="2200" dirty="0">
              <a:latin typeface="Times New Roman" panose="02020603050405020304" pitchFamily="18" charset="0"/>
              <a:cs typeface="Times New Roman" panose="02020603050405020304" pitchFamily="18" charset="0"/>
            </a:endParaRPr>
          </a:p>
        </p:txBody>
      </p:sp>
      <p:pic>
        <p:nvPicPr>
          <p:cNvPr id="8194" name="Picture 2" descr="Macintosh II | Apple Wiki | Fandom">
            <a:extLst>
              <a:ext uri="{FF2B5EF4-FFF2-40B4-BE49-F238E27FC236}">
                <a16:creationId xmlns:a16="http://schemas.microsoft.com/office/drawing/2014/main" xmlns="" id="{90E90D43-449C-2BD8-4024-D76D1F5123AA}"/>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401966" y="2923469"/>
            <a:ext cx="4762500" cy="3629025"/>
          </a:xfrm>
          <a:prstGeom prst="rect">
            <a:avLst/>
          </a:prstGeom>
          <a:noFill/>
          <a:extLst>
            <a:ext uri="{909E8E84-426E-40DD-AFC4-6F175D3DCCD1}">
              <a14:hiddenFill xmlns:a14="http://schemas.microsoft.com/office/drawing/2010/main" xmlns="">
                <a:solidFill>
                  <a:srgbClr val="FFFFFF"/>
                </a:solidFill>
              </a14:hiddenFill>
            </a:ext>
          </a:extLst>
        </p:spPr>
      </p:pic>
      <p:pic>
        <p:nvPicPr>
          <p:cNvPr id="8196" name="Picture 4" descr="macintosh 2 - Online Discount Shop for Electronics, Apparel, Toys, Books,  Games, Computers, Shoes, Jewelry, Watches, Baby Products, Sports &amp;  Outdoors, Office Products, Bed &amp; Bath, Furniture, Tools, Hardware,  Automotive Parts, Accessories">
            <a:extLst>
              <a:ext uri="{FF2B5EF4-FFF2-40B4-BE49-F238E27FC236}">
                <a16:creationId xmlns:a16="http://schemas.microsoft.com/office/drawing/2014/main" xmlns="" id="{A30C8144-1404-8EB7-F732-396C661CC21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17588" y="3165190"/>
            <a:ext cx="4207831" cy="33873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720776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8196"/>
                                        </p:tgtEl>
                                        <p:attrNameLst>
                                          <p:attrName>style.visibility</p:attrName>
                                        </p:attrNameLst>
                                      </p:cBhvr>
                                      <p:to>
                                        <p:strVal val="visible"/>
                                      </p:to>
                                    </p:set>
                                    <p:animEffect transition="in" filter="wipe(down)">
                                      <p:cBhvr>
                                        <p:cTn id="14" dur="500"/>
                                        <p:tgtEl>
                                          <p:spTgt spid="819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8194"/>
                                        </p:tgtEl>
                                        <p:attrNameLst>
                                          <p:attrName>style.visibility</p:attrName>
                                        </p:attrNameLst>
                                      </p:cBhvr>
                                      <p:to>
                                        <p:strVal val="visible"/>
                                      </p:to>
                                    </p:set>
                                    <p:animEffect transition="in" filter="wipe(down)">
                                      <p:cBhvr>
                                        <p:cTn id="19"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Para">
  <a:themeElements>
    <a:clrScheme name="Para">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Para">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TM04033937[[fn=Para]]</Template>
  <TotalTime>36</TotalTime>
  <Words>69</Words>
  <Application>Microsoft Office PowerPoint</Application>
  <PresentationFormat>Niestandardowy</PresentationFormat>
  <Paragraphs>23</Paragraphs>
  <Slides>11</Slides>
  <Notes>0</Notes>
  <HiddenSlides>0</HiddenSlides>
  <MMClips>0</MMClips>
  <ScaleCrop>false</ScaleCrop>
  <HeadingPairs>
    <vt:vector size="4" baseType="variant">
      <vt:variant>
        <vt:lpstr>Motyw</vt:lpstr>
      </vt:variant>
      <vt:variant>
        <vt:i4>1</vt:i4>
      </vt:variant>
      <vt:variant>
        <vt:lpstr>Tytuły slajdów</vt:lpstr>
      </vt:variant>
      <vt:variant>
        <vt:i4>11</vt:i4>
      </vt:variant>
    </vt:vector>
  </HeadingPairs>
  <TitlesOfParts>
    <vt:vector size="12" baseType="lpstr">
      <vt:lpstr>Para</vt:lpstr>
      <vt:lpstr>ROZWÓJ GRAFIKI KOMPUTEROWEJ</vt:lpstr>
      <vt:lpstr>Slajd 2</vt:lpstr>
      <vt:lpstr>Slajd 3</vt:lpstr>
      <vt:lpstr>Slajd 4</vt:lpstr>
      <vt:lpstr>Slajd 5</vt:lpstr>
      <vt:lpstr>Slajd 6</vt:lpstr>
      <vt:lpstr>Slajd 7</vt:lpstr>
      <vt:lpstr>Slajd 8</vt:lpstr>
      <vt:lpstr>Slajd 9</vt:lpstr>
      <vt:lpstr>Slajd 10</vt:lpstr>
      <vt:lpstr>Slajd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ROZWÓJ GRAFIKI KOMPUTEROWEJ</dc:title>
  <dc:creator>Aleksandra Krajewska</dc:creator>
  <cp:lastModifiedBy>admin</cp:lastModifiedBy>
  <cp:revision>2</cp:revision>
  <dcterms:created xsi:type="dcterms:W3CDTF">2022-06-20T13:37:58Z</dcterms:created>
  <dcterms:modified xsi:type="dcterms:W3CDTF">2022-06-22T06:24:20Z</dcterms:modified>
</cp:coreProperties>
</file>